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5046-61BB-41FD-9F0F-E7CEA1FD8C51}" type="datetimeFigureOut">
              <a:rPr lang="en-US" smtClean="0"/>
              <a:t>12/17/2004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A4C5-D2E6-4F61-8AF8-E14810AFB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5046-61BB-41FD-9F0F-E7CEA1FD8C51}" type="datetimeFigureOut">
              <a:rPr lang="en-US" smtClean="0"/>
              <a:t>12/17/2004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A4C5-D2E6-4F61-8AF8-E14810AFB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5046-61BB-41FD-9F0F-E7CEA1FD8C51}" type="datetimeFigureOut">
              <a:rPr lang="en-US" smtClean="0"/>
              <a:t>12/17/2004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A4C5-D2E6-4F61-8AF8-E14810AFB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5046-61BB-41FD-9F0F-E7CEA1FD8C51}" type="datetimeFigureOut">
              <a:rPr lang="en-US" smtClean="0"/>
              <a:t>12/17/2004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A4C5-D2E6-4F61-8AF8-E14810AFB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5046-61BB-41FD-9F0F-E7CEA1FD8C51}" type="datetimeFigureOut">
              <a:rPr lang="en-US" smtClean="0"/>
              <a:t>12/17/2004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A4C5-D2E6-4F61-8AF8-E14810AFB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5046-61BB-41FD-9F0F-E7CEA1FD8C51}" type="datetimeFigureOut">
              <a:rPr lang="en-US" smtClean="0"/>
              <a:t>12/17/2004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A4C5-D2E6-4F61-8AF8-E14810AFB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5046-61BB-41FD-9F0F-E7CEA1FD8C51}" type="datetimeFigureOut">
              <a:rPr lang="en-US" smtClean="0"/>
              <a:t>12/17/2004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A4C5-D2E6-4F61-8AF8-E14810AFB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5046-61BB-41FD-9F0F-E7CEA1FD8C51}" type="datetimeFigureOut">
              <a:rPr lang="en-US" smtClean="0"/>
              <a:t>12/17/2004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A4C5-D2E6-4F61-8AF8-E14810AFB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5046-61BB-41FD-9F0F-E7CEA1FD8C51}" type="datetimeFigureOut">
              <a:rPr lang="en-US" smtClean="0"/>
              <a:t>12/17/2004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A4C5-D2E6-4F61-8AF8-E14810AFB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5046-61BB-41FD-9F0F-E7CEA1FD8C51}" type="datetimeFigureOut">
              <a:rPr lang="en-US" smtClean="0"/>
              <a:t>12/17/2004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A4C5-D2E6-4F61-8AF8-E14810AFB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A5046-61BB-41FD-9F0F-E7CEA1FD8C51}" type="datetimeFigureOut">
              <a:rPr lang="en-US" smtClean="0"/>
              <a:t>12/17/2004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A4C5-D2E6-4F61-8AF8-E14810AFBE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A5046-61BB-41FD-9F0F-E7CEA1FD8C51}" type="datetimeFigureOut">
              <a:rPr lang="en-US" smtClean="0"/>
              <a:t>12/17/2004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CA4C5-D2E6-4F61-8AF8-E14810AFBE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Eyeborg system.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Impact" pitchFamily="34" charset="0"/>
            </a:endParaRPr>
          </a:p>
        </p:txBody>
      </p:sp>
      <p:pic>
        <p:nvPicPr>
          <p:cNvPr id="3" name="eyeborg.avi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85800" y="1600200"/>
            <a:ext cx="7207250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640329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60377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28600"/>
            <a:ext cx="3962400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Michael Chorost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74676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18thCentury" pitchFamily="2" charset="0"/>
              </a:rPr>
              <a:t>HOW BECOMING PART COMPUTER MADE ME MORE HUMAN</a:t>
            </a:r>
            <a:endParaRPr lang="en-US" sz="3200" b="1" dirty="0">
              <a:latin typeface="18thCentury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429000"/>
            <a:ext cx="77724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18thCentury" pitchFamily="2" charset="0"/>
              </a:rPr>
              <a:t>“IF DEAFNESS IS KIND OF DEATH, HEARIN AGAIN IS A KIND OF REBIRTH.BUT INTO A DIFFERENT BODY”</a:t>
            </a:r>
            <a:endParaRPr lang="en-US" sz="3600" b="1" dirty="0">
              <a:latin typeface="18thCentu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74906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8305800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reflection blurRad="6350" stA="55000" endA="300" endPos="45500" dir="5400000" sy="-100000" algn="bl" rotWithShape="0"/>
                </a:effectLst>
              </a:rPr>
              <a:t>Cyborg in Military.</a:t>
            </a:r>
            <a:endParaRPr lang="en-US" sz="66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1828800"/>
            <a:ext cx="9144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25400" stA="68000" endPos="19000" dir="5400000" sy="-100000" algn="bl" rotWithShape="0"/>
                </a:effectLst>
              </a:rPr>
              <a:t>1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  <a:reflection blurRad="25400" stA="68000" endPos="19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114800"/>
            <a:ext cx="91440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Cyborg Sharks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55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2438400"/>
            <a:ext cx="3200400" cy="27481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304800"/>
            <a:ext cx="2438400" cy="12496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761" y="231041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Impact" pitchFamily="34" charset="0"/>
              </a:rPr>
              <a:t>D</a:t>
            </a:r>
            <a:r>
              <a:rPr lang="en-US" sz="4000" dirty="0" smtClean="0">
                <a:solidFill>
                  <a:srgbClr val="FFC000"/>
                </a:solidFill>
                <a:latin typeface="Impact" pitchFamily="34" charset="0"/>
              </a:rPr>
              <a:t>efense </a:t>
            </a:r>
            <a:r>
              <a:rPr lang="en-US" sz="4000" dirty="0" smtClean="0">
                <a:solidFill>
                  <a:srgbClr val="C00000"/>
                </a:solidFill>
                <a:latin typeface="Impact" pitchFamily="34" charset="0"/>
              </a:rPr>
              <a:t>A</a:t>
            </a:r>
            <a:r>
              <a:rPr lang="en-US" sz="4000" dirty="0" smtClean="0">
                <a:solidFill>
                  <a:srgbClr val="FFC000"/>
                </a:solidFill>
                <a:latin typeface="Impact" pitchFamily="34" charset="0"/>
              </a:rPr>
              <a:t>dvanced </a:t>
            </a:r>
            <a:r>
              <a:rPr lang="en-US" sz="4000" dirty="0" smtClean="0">
                <a:solidFill>
                  <a:srgbClr val="C00000"/>
                </a:solidFill>
                <a:latin typeface="Impact" pitchFamily="34" charset="0"/>
              </a:rPr>
              <a:t>R</a:t>
            </a:r>
            <a:r>
              <a:rPr lang="en-US" sz="4000" dirty="0" smtClean="0">
                <a:solidFill>
                  <a:srgbClr val="FFC000"/>
                </a:solidFill>
                <a:latin typeface="Impact" pitchFamily="34" charset="0"/>
              </a:rPr>
              <a:t>esearch </a:t>
            </a:r>
            <a:r>
              <a:rPr lang="en-US" sz="4000" dirty="0" smtClean="0">
                <a:solidFill>
                  <a:srgbClr val="C00000"/>
                </a:solidFill>
                <a:latin typeface="Impact" pitchFamily="34" charset="0"/>
              </a:rPr>
              <a:t>P</a:t>
            </a:r>
            <a:r>
              <a:rPr lang="en-US" sz="4000" dirty="0" smtClean="0">
                <a:solidFill>
                  <a:srgbClr val="FFC000"/>
                </a:solidFill>
                <a:latin typeface="Impact" pitchFamily="34" charset="0"/>
              </a:rPr>
              <a:t>rojects </a:t>
            </a:r>
            <a:r>
              <a:rPr lang="en-US" sz="4000" dirty="0" smtClean="0">
                <a:solidFill>
                  <a:srgbClr val="C00000"/>
                </a:solidFill>
                <a:latin typeface="Impact" pitchFamily="34" charset="0"/>
              </a:rPr>
              <a:t>A</a:t>
            </a:r>
            <a:r>
              <a:rPr lang="en-US" sz="4000" dirty="0" smtClean="0">
                <a:solidFill>
                  <a:srgbClr val="FFC000"/>
                </a:solidFill>
                <a:latin typeface="Impact" pitchFamily="34" charset="0"/>
              </a:rPr>
              <a:t>gency</a:t>
            </a:r>
            <a:endParaRPr lang="en-US" sz="4000" dirty="0">
              <a:solidFill>
                <a:srgbClr val="FFC000"/>
              </a:solidFill>
              <a:latin typeface="Impac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922" y="1792069"/>
            <a:ext cx="5083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dirty="0" smtClean="0">
                <a:latin typeface="Arial Black" pitchFamily="34" charset="0"/>
              </a:rPr>
              <a:t>Neural implant remotely controlled sharks</a:t>
            </a:r>
            <a:endParaRPr lang="en-US" sz="2400" b="1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548" y="3581400"/>
            <a:ext cx="49382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smtClean="0">
                <a:latin typeface="Arial Black" pitchFamily="34" charset="0"/>
              </a:rPr>
              <a:t>Provide Feedback data about enemies’ ship movement and underwater explosives </a:t>
            </a:r>
            <a:endParaRPr lang="en-US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402141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488825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1043970"/>
            <a:ext cx="9144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25400" stA="68000" endPos="19000" dir="5400000" sy="-100000" algn="bl" rotWithShape="0"/>
                </a:effectLst>
              </a:rPr>
              <a:t>2</a:t>
            </a:r>
            <a:endParaRPr lang="en-US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  <a:reflection blurRad="25400" stA="68000" endPos="19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124200"/>
            <a:ext cx="91440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Cyborg Bugs and Beetles</a:t>
            </a:r>
            <a:r>
              <a:rPr lang="en-US" sz="6000" dirty="0" smtClean="0"/>
              <a:t>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616713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/>
              <a:t>Cyborg insects transmit data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773668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/>
              <a:t>Sensors implanted into insect at the pupal stage.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5806" y="1290624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/>
              <a:t>The insect motion would be controlled from MEMS (Micro-Electro-Mechanical Systems)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5806" y="3124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/>
              <a:t>Detect gases or explosives.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8100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/>
              <a:t>May used in spying and transmitting secrets of countries or VIPs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5806" y="2286000"/>
            <a:ext cx="691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/>
              <a:t>Equipped with embedded microphones, gas sensors and radars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5806" y="4626871"/>
            <a:ext cx="8745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/>
              <a:t>In 2009, the IEEE(institute of Electrical and Electronic Engineers the MEMS conference held in Italy demonstrated the first wireless beetle or remote controlled beetle developed by co-operation between CALTECH and DARPA.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16767070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6858" y="3657600"/>
            <a:ext cx="4305300" cy="2838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228600"/>
            <a:ext cx="3505200" cy="3118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27"/>
          <a:stretch/>
        </p:blipFill>
        <p:spPr>
          <a:xfrm>
            <a:off x="5334000" y="228600"/>
            <a:ext cx="3416316" cy="31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4854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Cyborg Insect.(CALTECH&amp;DARPA)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Cyborg insect.avi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43000" y="1600200"/>
            <a:ext cx="6826250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3899035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0329" y="2362200"/>
            <a:ext cx="8305800" cy="21236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reflection blurRad="6350" stA="55000" endA="300" endPos="45500" dir="5400000" sy="-100000" algn="bl" rotWithShape="0"/>
                </a:effectLst>
              </a:rPr>
              <a:t>Cyborg in art and popular culture.</a:t>
            </a:r>
            <a:endParaRPr lang="en-US" sz="66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996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142" y="5334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The concept the cyborg was often related to science fiction.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045732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Computerized drawing pads replaced pen and papers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7338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Drum machines became fully computerized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105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Softwares on pcs replaced whole studios.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3581400"/>
            <a:ext cx="3121283" cy="2653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902732"/>
            <a:ext cx="2470666" cy="2334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4685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762000"/>
            <a:ext cx="1143000" cy="193899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1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52800"/>
            <a:ext cx="9144000" cy="175432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Brain-Computer interface (BCI)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25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Cinema:-</a:t>
            </a:r>
            <a:endParaRPr lang="en-US" sz="6000" b="1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7858" y="121919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Cyborg concept was present but without mentioning (indirectly)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2133600"/>
            <a:ext cx="2743200" cy="3339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133600"/>
            <a:ext cx="2590800" cy="335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2133600"/>
            <a:ext cx="2286000" cy="3339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21274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Nowadays mentioned intentionally or its concept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1667882"/>
            <a:ext cx="2590800" cy="3807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1667882"/>
            <a:ext cx="2847975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667882"/>
            <a:ext cx="2707396" cy="38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87434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19200"/>
            <a:ext cx="8991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</a:rPr>
              <a:t>Most actor pay his most attention to cyborg and man-machine mix is </a:t>
            </a:r>
            <a:r>
              <a:rPr lang="en-US" sz="6600" dirty="0" smtClean="0">
                <a:solidFill>
                  <a:srgbClr val="FFC000"/>
                </a:solidFill>
                <a:latin typeface="Impact" pitchFamily="34" charset="0"/>
              </a:rPr>
              <a:t>Arnold Schwarzenegger</a:t>
            </a:r>
            <a:r>
              <a:rPr lang="en-US" sz="4400" b="1" dirty="0" smtClean="0">
                <a:solidFill>
                  <a:srgbClr val="FFC000"/>
                </a:solidFill>
              </a:rPr>
              <a:t> specially in</a:t>
            </a:r>
            <a:endParaRPr lang="en-US" sz="4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582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316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68" y="152400"/>
            <a:ext cx="4876800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0" y="5334000"/>
            <a:ext cx="90678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</a:t>
            </a:r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gyptian</a:t>
            </a:r>
            <a:r>
              <a:rPr lang="en-US" sz="6000" dirty="0" smtClean="0"/>
              <a:t> </a:t>
            </a:r>
            <a:r>
              <a:rPr lang="en-US" sz="6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yborg</a:t>
            </a:r>
            <a:r>
              <a:rPr lang="en-US" sz="6000" dirty="0" smtClean="0"/>
              <a:t> 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</a:t>
            </a:r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odel</a:t>
            </a:r>
            <a:endParaRPr lang="en-US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319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erminator.avi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30025657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0329" y="2362200"/>
            <a:ext cx="8305800" cy="2123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reflection blurRad="6350" stA="55000" endA="300" endPos="45500" dir="5400000" sy="-100000" algn="bl" rotWithShape="0"/>
                </a:effectLst>
              </a:rPr>
              <a:t>Conclusion and Outcomes</a:t>
            </a:r>
            <a:endParaRPr lang="en-US" sz="66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870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48768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Impact" pitchFamily="34" charset="0"/>
              </a:rPr>
              <a:t>Advantages of being a cyborg:-</a:t>
            </a:r>
            <a:endParaRPr lang="en-US" sz="2800" dirty="0"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1430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latin typeface="Impact" pitchFamily="34" charset="0"/>
              </a:rPr>
              <a:t>There will not be handicaps anymore.</a:t>
            </a:r>
            <a:endParaRPr lang="en-US" sz="2400" dirty="0">
              <a:latin typeface="Impac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83432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latin typeface="Impact" pitchFamily="34" charset="0"/>
              </a:rPr>
              <a:t>Enhancing abilities of human beings.</a:t>
            </a:r>
            <a:endParaRPr lang="en-US" sz="2400" dirty="0">
              <a:latin typeface="Impac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886335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latin typeface="Impact" pitchFamily="34" charset="0"/>
              </a:rPr>
              <a:t>Save life of people with critical diseases.</a:t>
            </a:r>
            <a:endParaRPr lang="en-US" sz="2400" dirty="0">
              <a:latin typeface="Impac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510" y="3854019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latin typeface="Impact" pitchFamily="34" charset="0"/>
              </a:rPr>
              <a:t>Ease of getting access to information</a:t>
            </a:r>
            <a:endParaRPr lang="en-US" sz="2400" dirty="0">
              <a:latin typeface="Impac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9530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latin typeface="Impact" pitchFamily="34" charset="0"/>
              </a:rPr>
              <a:t>Make human better soldier, superhero and may also a better lover.</a:t>
            </a:r>
            <a:endParaRPr lang="en-US" sz="2400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740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27432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Impact" pitchFamily="34" charset="0"/>
              </a:rPr>
              <a:t>Disadvantages</a:t>
            </a:r>
            <a:r>
              <a:rPr lang="en-US" sz="2400" dirty="0" smtClean="0">
                <a:latin typeface="Impact" pitchFamily="34" charset="0"/>
              </a:rPr>
              <a:t>:-</a:t>
            </a:r>
            <a:endParaRPr lang="en-US" sz="2400" dirty="0"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latin typeface="Impact" pitchFamily="34" charset="0"/>
              </a:rPr>
              <a:t>Ethical consideration should be kept in mind.</a:t>
            </a:r>
            <a:endParaRPr lang="en-US" sz="2400" dirty="0">
              <a:latin typeface="Impac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219" y="2427891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latin typeface="Impact" pitchFamily="34" charset="0"/>
              </a:rPr>
              <a:t>Developing harmful destructive abilities and weapons. </a:t>
            </a:r>
            <a:endParaRPr lang="en-US" sz="2400" dirty="0">
              <a:latin typeface="Impac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219" y="3276599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latin typeface="Impact" pitchFamily="34" charset="0"/>
              </a:rPr>
              <a:t>Political and religious affaires will interfere with this technology.</a:t>
            </a:r>
            <a:endParaRPr lang="en-US" sz="2400" dirty="0">
              <a:latin typeface="Impac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219" y="4650432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latin typeface="Impact" pitchFamily="34" charset="0"/>
              </a:rPr>
              <a:t>Pollution to the environment.</a:t>
            </a:r>
            <a:endParaRPr lang="en-US" sz="2400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965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066800" y="457200"/>
            <a:ext cx="6248400" cy="2667000"/>
          </a:xfrm>
          <a:prstGeom prst="horizontalScrol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dirty="0">
                <a:latin typeface="Times New Roman" pitchFamily="18" charset="0"/>
                <a:cs typeface="Times New Roman" pitchFamily="18" charset="0"/>
              </a:rPr>
              <a:t>بسم الله الرحمن الرحيم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ar-EG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ar-EG" sz="4000" b="1" dirty="0" smtClean="0">
                <a:latin typeface="Times New Roman" pitchFamily="18" charset="0"/>
                <a:cs typeface="Times New Roman" pitchFamily="18" charset="0"/>
              </a:rPr>
              <a:t>لقد خلقنا الإنسان في أحسن تقويم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066800" y="3429000"/>
            <a:ext cx="6629400" cy="2743200"/>
          </a:xfrm>
          <a:prstGeom prst="horizontalScrol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dirty="0" smtClean="0">
                <a:latin typeface="Times New Roman" pitchFamily="18" charset="0"/>
                <a:cs typeface="Times New Roman" pitchFamily="18" charset="0"/>
              </a:rPr>
              <a:t>بسم الله الرحمن الرحيم</a:t>
            </a:r>
          </a:p>
          <a:p>
            <a:pPr algn="ctr"/>
            <a:r>
              <a:rPr lang="ar-EG" sz="4000" b="1" dirty="0" smtClean="0">
                <a:latin typeface="Times New Roman" pitchFamily="18" charset="0"/>
                <a:cs typeface="Times New Roman" pitchFamily="18" charset="0"/>
              </a:rPr>
              <a:t>إنا كـــل شــيء خلقناه بقدر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0516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57706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Also called direct neural interface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The concept is linking between BRAIN and computerized system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3528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Done by implanting electrodes into grey matter of brain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8768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aim at restoring damaged hearing, sight and movement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3987" y="452213"/>
            <a:ext cx="2794000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3698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686" y="228600"/>
            <a:ext cx="8125297" cy="6095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62366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467600" cy="11430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Brain-Computer Interface.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BCI001.avi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33400" y="1600200"/>
            <a:ext cx="7620000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9281484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304800"/>
            <a:ext cx="1143000" cy="193899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en-US" sz="1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514600"/>
            <a:ext cx="9144000" cy="4154984"/>
          </a:xfrm>
          <a:prstGeom prst="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stA="45000" endPos="32000" dir="5400000" sy="-100000" algn="bl" rotWithShape="0"/>
                </a:effectLst>
              </a:rPr>
              <a:t>Mechanical</a:t>
            </a:r>
            <a:r>
              <a:rPr lang="en-US" sz="8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stA="45000" endPos="32000" dir="5400000" sy="-100000" algn="bl" rotWithShape="0"/>
                </a:effectLst>
              </a:rPr>
              <a:t> Heart Implantation (Artificial Heart).</a:t>
            </a:r>
            <a:endParaRPr lang="en-US" sz="8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stA="45000" endPos="32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0179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3000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On morning of April,1969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124634"/>
            <a:ext cx="605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Dr.Domingo Liotta and Dr.Denton Cooly replaced patient’s heart with mechanical artificial one .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020668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After 64hr, the pneumatic powered artificial heart removed and replaced by donor’s one.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982791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The replacement was </a:t>
            </a:r>
            <a:r>
              <a:rPr lang="en-US" sz="3600" i="1" u="sng" dirty="0" smtClean="0"/>
              <a:t>Bad Decision.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956239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The patient died after 36 hrs.,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763869"/>
            <a:ext cx="6296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Acute pulmonary infection in both lungs caused by fungi owing to </a:t>
            </a:r>
            <a:r>
              <a:rPr lang="en-US" b="1" u="sng" dirty="0" smtClean="0"/>
              <a:t>IMMUNOSUPPRESSIVE-drugs complication</a:t>
            </a:r>
            <a:endParaRPr lang="en-US" b="1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347069"/>
            <a:ext cx="2133600" cy="2560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533400" y="5942075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By 2004, a fully functionally artificial heart was developed.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3099331"/>
            <a:ext cx="2085083" cy="2126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9555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304800"/>
            <a:ext cx="1143000" cy="193899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en-US" sz="1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276600"/>
            <a:ext cx="9144000" cy="101566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Cochlear Implantation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.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13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032" y="120757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b="1" dirty="0" smtClean="0"/>
              <a:t>Restore here loss to normal or improved state.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5864" y="1279113"/>
            <a:ext cx="4129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400" b="1" dirty="0" smtClean="0"/>
              <a:t>Building components: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5864" y="2057400"/>
            <a:ext cx="3790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1-microphone. </a:t>
            </a:r>
          </a:p>
          <a:p>
            <a:r>
              <a:rPr lang="en-US" dirty="0" smtClean="0"/>
              <a:t>Collects sounds to speech processor.</a:t>
            </a:r>
            <a:endParaRPr lang="en-US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6032" y="4114800"/>
            <a:ext cx="3634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2-transmitter / receiver.</a:t>
            </a:r>
          </a:p>
          <a:p>
            <a:r>
              <a:rPr lang="en-US" dirty="0" smtClean="0"/>
              <a:t>Convert signals from processor into electric pulses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4131" y="5257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3-electrode array.</a:t>
            </a:r>
          </a:p>
          <a:p>
            <a:r>
              <a:rPr lang="en-US" dirty="0" smtClean="0"/>
              <a:t>Send signals to auditory nerve.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914400"/>
            <a:ext cx="4838700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86032" y="3261712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2-speech processor</a:t>
            </a:r>
          </a:p>
          <a:p>
            <a:r>
              <a:rPr lang="en-US" dirty="0" smtClean="0"/>
              <a:t>Sort the collected sound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5664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reveal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497</Words>
  <Application>Microsoft Office PowerPoint</Application>
  <PresentationFormat>On-screen Show (4:3)</PresentationFormat>
  <Paragraphs>75</Paragraphs>
  <Slides>29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Eyeborg system.</vt:lpstr>
      <vt:lpstr>Slide 2</vt:lpstr>
      <vt:lpstr>Slide 3</vt:lpstr>
      <vt:lpstr>Slide 4</vt:lpstr>
      <vt:lpstr>Brain-Computer Interface.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Cyborg Insect.(CALTECH&amp;DARPA)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Bibliotheca Alexandrina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Eyeborg system.</dc:title>
  <dc:creator>Administrator</dc:creator>
  <cp:lastModifiedBy>Administrator</cp:lastModifiedBy>
  <cp:revision>1</cp:revision>
  <dcterms:created xsi:type="dcterms:W3CDTF">2004-12-17T07:46:55Z</dcterms:created>
  <dcterms:modified xsi:type="dcterms:W3CDTF">2004-12-17T07:48:22Z</dcterms:modified>
</cp:coreProperties>
</file>